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1" r:id="rId3"/>
    <p:sldId id="257" r:id="rId4"/>
    <p:sldId id="264" r:id="rId5"/>
    <p:sldId id="266" r:id="rId6"/>
    <p:sldId id="267" r:id="rId7"/>
    <p:sldId id="268" r:id="rId8"/>
    <p:sldId id="262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7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Конверсия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Контроль</c:v>
                </c:pt>
                <c:pt idx="1">
                  <c:v>Ореганум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1.64</c:v>
                </c:pt>
                <c:pt idx="1">
                  <c:v>1.62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3192680"/>
        <c:axId val="563191112"/>
        <c:axId val="0"/>
      </c:bar3DChart>
      <c:catAx>
        <c:axId val="563192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3191112"/>
        <c:crosses val="autoZero"/>
        <c:auto val="1"/>
        <c:lblAlgn val="ctr"/>
        <c:lblOffset val="100"/>
        <c:noMultiLvlLbl val="0"/>
      </c:catAx>
      <c:valAx>
        <c:axId val="56319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319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вес 1 гол.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Контроль</c:v>
                </c:pt>
                <c:pt idx="1">
                  <c:v>Ореганум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2.4849999999999999</c:v>
                </c:pt>
                <c:pt idx="1">
                  <c:v>2.5649999999999999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3176608"/>
        <c:axId val="425322048"/>
        <c:axId val="0"/>
      </c:bar3DChart>
      <c:catAx>
        <c:axId val="56317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5322048"/>
        <c:crosses val="autoZero"/>
        <c:auto val="1"/>
        <c:lblAlgn val="ctr"/>
        <c:lblOffset val="100"/>
        <c:noMultiLvlLbl val="0"/>
      </c:catAx>
      <c:valAx>
        <c:axId val="42532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317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Сохранность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Контроль</c:v>
                </c:pt>
                <c:pt idx="1">
                  <c:v>Ореганум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96.5</c:v>
                </c:pt>
                <c:pt idx="1">
                  <c:v>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1907920"/>
        <c:axId val="421909880"/>
        <c:axId val="0"/>
      </c:bar3DChart>
      <c:catAx>
        <c:axId val="42190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1909880"/>
        <c:crosses val="autoZero"/>
        <c:auto val="1"/>
        <c:lblAlgn val="ctr"/>
        <c:lblOffset val="100"/>
        <c:noMultiLvlLbl val="0"/>
      </c:catAx>
      <c:valAx>
        <c:axId val="42190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190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20838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77517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74697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17934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7114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58065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14931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04830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46320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22045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409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58983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0592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54175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01508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291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CE187-4E31-4386-B794-639436348306}" type="datetimeFigureOut">
              <a:rPr lang="en-MY" smtClean="0"/>
              <a:pPr/>
              <a:t>29/11/2017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468CCAC-FD0E-48EE-A79D-E7D98BC089F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20587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348880"/>
            <a:ext cx="6526915" cy="26642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Использование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Origanum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Liquid </a:t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 кормах для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бройлеров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РФ, Калужская обл.</a:t>
            </a:r>
            <a:endParaRPr lang="en-MY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252" y="5809397"/>
            <a:ext cx="2011854" cy="104860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60648"/>
            <a:ext cx="3225064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62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9512" y="764397"/>
            <a:ext cx="8229600" cy="56207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MY" sz="32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79512" y="1330740"/>
            <a:ext cx="8229600" cy="47946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/>
              <a:t>Созданы две группы:</a:t>
            </a:r>
            <a:endParaRPr lang="en-MY" sz="2800" dirty="0" smtClean="0"/>
          </a:p>
          <a:p>
            <a:pPr marL="457200" indent="-457200">
              <a:buAutoNum type="arabicPeriod"/>
            </a:pPr>
            <a:r>
              <a:rPr lang="ru-RU" sz="2400" dirty="0" smtClean="0"/>
              <a:t>Контрольная группа</a:t>
            </a:r>
          </a:p>
          <a:p>
            <a:pPr marL="0" indent="0">
              <a:buNone/>
            </a:pPr>
            <a:r>
              <a:rPr lang="ru-RU" sz="2000" dirty="0" smtClean="0"/>
              <a:t>Количество голов: 31162 голов (выбраковка 87 голов)</a:t>
            </a:r>
          </a:p>
          <a:p>
            <a:pPr marL="0" indent="0">
              <a:buNone/>
            </a:pPr>
            <a:r>
              <a:rPr lang="ru-RU" sz="2000" dirty="0" smtClean="0"/>
              <a:t>Срок откорма: 39,7 дней</a:t>
            </a:r>
          </a:p>
          <a:p>
            <a:pPr marL="0" indent="0">
              <a:buNone/>
            </a:pPr>
            <a:r>
              <a:rPr lang="ru-RU" sz="2000" dirty="0" smtClean="0"/>
              <a:t>Выпойка: </a:t>
            </a:r>
            <a:r>
              <a:rPr lang="ru-RU" sz="2000" dirty="0" smtClean="0"/>
              <a:t>антибиотиком 1-5 дней</a:t>
            </a:r>
            <a:r>
              <a:rPr lang="ru-RU" sz="2000" dirty="0" smtClean="0"/>
              <a:t> </a:t>
            </a:r>
            <a:endParaRPr lang="ru-RU" sz="2000" dirty="0"/>
          </a:p>
          <a:p>
            <a:pPr marL="0" indent="0">
              <a:buNone/>
            </a:pPr>
            <a:r>
              <a:rPr lang="ru-RU" sz="2400" dirty="0" smtClean="0"/>
              <a:t>2. Опытная группа (Ореганум) </a:t>
            </a:r>
          </a:p>
          <a:p>
            <a:pPr marL="0" indent="0">
              <a:buNone/>
            </a:pPr>
            <a:r>
              <a:rPr lang="ru-RU" sz="2000" dirty="0" smtClean="0"/>
              <a:t>Количество голов: 31320 голов (выбраковка 107 голов)</a:t>
            </a:r>
          </a:p>
          <a:p>
            <a:pPr marL="0" indent="0">
              <a:buNone/>
            </a:pPr>
            <a:r>
              <a:rPr lang="ru-RU" sz="2000" dirty="0" smtClean="0"/>
              <a:t>Срок откорма: 40,5 дней</a:t>
            </a:r>
            <a:endParaRPr lang="en-MY" sz="2000" dirty="0" smtClean="0"/>
          </a:p>
          <a:p>
            <a:pPr marL="0" indent="0">
              <a:buNone/>
            </a:pPr>
            <a:r>
              <a:rPr lang="ru-RU" sz="2000" dirty="0" smtClean="0"/>
              <a:t>Выпойка: </a:t>
            </a:r>
            <a:r>
              <a:rPr lang="ru-RU" sz="2000" dirty="0" err="1" smtClean="0"/>
              <a:t>Ореганум</a:t>
            </a:r>
            <a:r>
              <a:rPr lang="ru-RU" sz="2000" smtClean="0"/>
              <a:t> жидкий 1-5 </a:t>
            </a:r>
            <a:r>
              <a:rPr lang="ru-RU" sz="2000" dirty="0" smtClean="0"/>
              <a:t>дней</a:t>
            </a:r>
            <a:endParaRPr lang="en-MY" sz="2000" dirty="0"/>
          </a:p>
          <a:p>
            <a:r>
              <a:rPr lang="ru-RU" sz="2400" dirty="0" smtClean="0"/>
              <a:t>Водорастворимые препараты 1-5 день</a:t>
            </a:r>
          </a:p>
          <a:p>
            <a:pPr marL="0" indent="0">
              <a:buNone/>
            </a:pPr>
            <a:endParaRPr lang="en-MY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98176" y="687398"/>
            <a:ext cx="8229600" cy="4766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Опыт</a:t>
            </a:r>
            <a:endParaRPr lang="en-MY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252" y="5809397"/>
            <a:ext cx="2011854" cy="10486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90875"/>
            <a:ext cx="3225064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43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0449934"/>
              </p:ext>
            </p:extLst>
          </p:nvPr>
        </p:nvGraphicFramePr>
        <p:xfrm>
          <a:off x="70253" y="1555346"/>
          <a:ext cx="8502800" cy="227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560"/>
                <a:gridCol w="1700560"/>
                <a:gridCol w="1700560"/>
                <a:gridCol w="1700560"/>
                <a:gridCol w="1700560"/>
              </a:tblGrid>
              <a:tr h="237520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Дни</a:t>
                      </a:r>
                      <a:endParaRPr lang="en-MY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Контроль</a:t>
                      </a:r>
                      <a:endParaRPr lang="en-MY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MY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Ореганум</a:t>
                      </a:r>
                      <a:endParaRPr lang="en-MY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MY" dirty="0"/>
                    </a:p>
                  </a:txBody>
                  <a:tcPr/>
                </a:tc>
              </a:tr>
              <a:tr h="320040">
                <a:tc vMerge="1">
                  <a:txBody>
                    <a:bodyPr/>
                    <a:lstStyle/>
                    <a:p>
                      <a:pPr algn="ctr"/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Гол.</a:t>
                      </a:r>
                      <a:endParaRPr lang="en-MY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 падежа</a:t>
                      </a:r>
                      <a:endParaRPr lang="en-MY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Гол.</a:t>
                      </a:r>
                      <a:endParaRPr lang="en-MY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 падежа</a:t>
                      </a:r>
                      <a:endParaRPr lang="en-MY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0,05</a:t>
                      </a:r>
                      <a:endParaRPr lang="en-MY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0,04</a:t>
                      </a:r>
                      <a:endParaRPr lang="en-MY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0,02</a:t>
                      </a:r>
                      <a:endParaRPr lang="en-MY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0,01</a:t>
                      </a:r>
                      <a:endParaRPr lang="en-MY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>
          <a:xfrm>
            <a:off x="251902" y="3816439"/>
            <a:ext cx="8229600" cy="241835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ru-RU" sz="2400" dirty="0"/>
              <a:t>Контрольная группа</a:t>
            </a:r>
          </a:p>
          <a:p>
            <a:pPr marL="0" indent="0">
              <a:buNone/>
            </a:pPr>
            <a:r>
              <a:rPr lang="ru-RU" sz="2000" dirty="0"/>
              <a:t>Дата посадки: 01.08.2017г.</a:t>
            </a:r>
          </a:p>
          <a:p>
            <a:pPr marL="0" indent="0">
              <a:buNone/>
            </a:pPr>
            <a:r>
              <a:rPr lang="ru-RU" sz="2000" dirty="0" smtClean="0"/>
              <a:t>Родители; % </a:t>
            </a:r>
            <a:r>
              <a:rPr lang="ru-RU" sz="2000" dirty="0"/>
              <a:t>вывода: 259 дней – 85,4%; 308 дней – 79,6% </a:t>
            </a:r>
          </a:p>
          <a:p>
            <a:pPr marL="0" indent="0">
              <a:buNone/>
            </a:pPr>
            <a:r>
              <a:rPr lang="ru-RU" sz="2400" dirty="0"/>
              <a:t>2. Опытная группа (Ореганум) </a:t>
            </a:r>
          </a:p>
          <a:p>
            <a:pPr marL="0" indent="0">
              <a:buNone/>
            </a:pPr>
            <a:r>
              <a:rPr lang="ru-RU" sz="2000" dirty="0"/>
              <a:t>Дата посадки: 01.08.2017г.</a:t>
            </a:r>
          </a:p>
          <a:p>
            <a:pPr marL="0" indent="0">
              <a:buNone/>
            </a:pPr>
            <a:r>
              <a:rPr lang="ru-RU" sz="2000" dirty="0" smtClean="0"/>
              <a:t>Родители; % </a:t>
            </a:r>
            <a:r>
              <a:rPr lang="ru-RU" sz="2000" dirty="0"/>
              <a:t>вывода: 308 дней – 79,6%; 367 дней – 63%;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409 </a:t>
            </a:r>
            <a:r>
              <a:rPr lang="ru-RU" sz="2000" dirty="0"/>
              <a:t>дней – 52% </a:t>
            </a:r>
          </a:p>
          <a:p>
            <a:pPr marL="0" indent="0">
              <a:buNone/>
            </a:pPr>
            <a:endParaRPr lang="en-MY" sz="2000" dirty="0"/>
          </a:p>
          <a:p>
            <a:pPr marL="0" indent="0">
              <a:buNone/>
            </a:pPr>
            <a:endParaRPr lang="en-MY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252" y="5809397"/>
            <a:ext cx="2011854" cy="10486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23076"/>
            <a:ext cx="3225064" cy="48162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978" y="752435"/>
            <a:ext cx="6347713" cy="1320800"/>
          </a:xfrm>
        </p:spPr>
        <p:txBody>
          <a:bodyPr/>
          <a:lstStyle/>
          <a:p>
            <a:r>
              <a:rPr lang="ru-RU" dirty="0" smtClean="0"/>
              <a:t>Результаты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17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45" y="6195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Результаты</a:t>
            </a:r>
            <a:endParaRPr lang="en-MY" sz="32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064246"/>
              </p:ext>
            </p:extLst>
          </p:nvPr>
        </p:nvGraphicFramePr>
        <p:xfrm>
          <a:off x="197805" y="1373761"/>
          <a:ext cx="8856984" cy="245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0262"/>
                <a:gridCol w="1198852"/>
                <a:gridCol w="1281671"/>
                <a:gridCol w="1240262"/>
                <a:gridCol w="1240262"/>
                <a:gridCol w="1133342"/>
                <a:gridCol w="1522333"/>
              </a:tblGrid>
              <a:tr h="40725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Группа кормления</a:t>
                      </a:r>
                      <a:endParaRPr lang="en-MY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Срок откорма (дни)</a:t>
                      </a:r>
                      <a:endParaRPr lang="en-MY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голов на начало опыта</a:t>
                      </a:r>
                      <a:endParaRPr lang="en-MY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Падёж</a:t>
                      </a:r>
                      <a:r>
                        <a:rPr lang="ru-RU" sz="1400" baseline="0" dirty="0" smtClean="0"/>
                        <a:t> (голов)</a:t>
                      </a:r>
                      <a:endParaRPr lang="en-MY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Конверсия корма</a:t>
                      </a:r>
                      <a:endParaRPr lang="en-MY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 вес (1</a:t>
                      </a:r>
                      <a:r>
                        <a:rPr lang="ru-RU" sz="1400" baseline="0" dirty="0" smtClean="0"/>
                        <a:t> гол)</a:t>
                      </a:r>
                      <a:endParaRPr lang="en-MY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Сохранность %</a:t>
                      </a:r>
                      <a:endParaRPr lang="en-MY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7892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Контроль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39,7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31162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1100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1,64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2,485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96,5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Ореганум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40,5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31320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927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1,62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2,565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97</a:t>
                      </a:r>
                      <a:endParaRPr lang="en-MY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79512" y="4437112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Показатели бройлеров в группе «Ореганум» значительно лучше. Наблюдается лучшая </a:t>
            </a:r>
            <a:r>
              <a:rPr lang="ru-RU" sz="2400" dirty="0" smtClean="0"/>
              <a:t>сохранность</a:t>
            </a:r>
            <a:r>
              <a:rPr lang="ru-RU" sz="2400" dirty="0"/>
              <a:t> </a:t>
            </a:r>
            <a:r>
              <a:rPr lang="ru-RU" sz="2400" dirty="0" smtClean="0"/>
              <a:t>и конверсия</a:t>
            </a:r>
            <a:endParaRPr lang="en-MY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252" y="5809397"/>
            <a:ext cx="2011854" cy="10486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90875"/>
            <a:ext cx="3225064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3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252" y="5809397"/>
            <a:ext cx="2011854" cy="10486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90875"/>
            <a:ext cx="3225064" cy="481626"/>
          </a:xfrm>
          <a:prstGeom prst="rect">
            <a:avLst/>
          </a:prstGeom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786315608"/>
              </p:ext>
            </p:extLst>
          </p:nvPr>
        </p:nvGraphicFramePr>
        <p:xfrm>
          <a:off x="755576" y="1268760"/>
          <a:ext cx="6192688" cy="435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7794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252" y="5809397"/>
            <a:ext cx="2011854" cy="10486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90875"/>
            <a:ext cx="3225064" cy="481626"/>
          </a:xfrm>
          <a:prstGeom prst="rect">
            <a:avLst/>
          </a:prstGeom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425829624"/>
              </p:ext>
            </p:extLst>
          </p:nvPr>
        </p:nvGraphicFramePr>
        <p:xfrm>
          <a:off x="755576" y="1268760"/>
          <a:ext cx="6192688" cy="435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2169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252" y="5809397"/>
            <a:ext cx="2011854" cy="10486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90875"/>
            <a:ext cx="3225064" cy="481626"/>
          </a:xfrm>
          <a:prstGeom prst="rect">
            <a:avLst/>
          </a:prstGeom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809839301"/>
              </p:ext>
            </p:extLst>
          </p:nvPr>
        </p:nvGraphicFramePr>
        <p:xfrm>
          <a:off x="755576" y="1268760"/>
          <a:ext cx="6192688" cy="435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2935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9512" y="947415"/>
            <a:ext cx="8229600" cy="56207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/>
              <a:t>Результаты. Подведение итогов и обсуждение</a:t>
            </a:r>
            <a:endParaRPr lang="en-MY" sz="32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01662" y="4497494"/>
            <a:ext cx="8229600" cy="36724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В среднем, бройлеры, </a:t>
            </a:r>
            <a:r>
              <a:rPr lang="ru-RU" sz="2400" dirty="0" smtClean="0"/>
              <a:t>получающие  «Ореганум», </a:t>
            </a:r>
            <a:r>
              <a:rPr lang="ru-RU" sz="2400" dirty="0"/>
              <a:t>получили </a:t>
            </a:r>
            <a:r>
              <a:rPr lang="ru-RU" sz="2400" dirty="0" smtClean="0"/>
              <a:t>дополнительные  80 </a:t>
            </a:r>
            <a:r>
              <a:rPr lang="ru-RU" sz="2400" dirty="0"/>
              <a:t>г веса тела </a:t>
            </a:r>
            <a:r>
              <a:rPr lang="ru-RU" sz="2400" dirty="0" smtClean="0"/>
              <a:t>при кондиционном весе</a:t>
            </a:r>
            <a:r>
              <a:rPr lang="ru-RU" sz="2800" dirty="0" smtClean="0"/>
              <a:t>.</a:t>
            </a:r>
          </a:p>
          <a:p>
            <a:endParaRPr lang="en-MY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48490"/>
              </p:ext>
            </p:extLst>
          </p:nvPr>
        </p:nvGraphicFramePr>
        <p:xfrm>
          <a:off x="292025" y="1884404"/>
          <a:ext cx="7848873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91"/>
                <a:gridCol w="2616291"/>
                <a:gridCol w="2616291"/>
              </a:tblGrid>
              <a:tr h="383471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Среднее</a:t>
                      </a:r>
                      <a:r>
                        <a:rPr lang="en-MY" sz="2000" dirty="0" smtClean="0"/>
                        <a:t> - </a:t>
                      </a:r>
                      <a:r>
                        <a:rPr lang="ru-RU" sz="2000" dirty="0" smtClean="0"/>
                        <a:t>Контроль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Среднее </a:t>
                      </a:r>
                      <a:r>
                        <a:rPr lang="en-MY" sz="2000" dirty="0" smtClean="0"/>
                        <a:t>- </a:t>
                      </a:r>
                      <a:r>
                        <a:rPr lang="ru-RU" sz="2000" dirty="0" smtClean="0"/>
                        <a:t>Ореганум</a:t>
                      </a:r>
                      <a:endParaRPr lang="en-MY" sz="2000" dirty="0"/>
                    </a:p>
                  </a:txBody>
                  <a:tcPr/>
                </a:tc>
              </a:tr>
              <a:tr h="66188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Средний вес тела (грамм)</a:t>
                      </a:r>
                      <a:endParaRPr lang="en-MY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2485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2565</a:t>
                      </a:r>
                      <a:endParaRPr lang="en-MY" sz="2000" dirty="0"/>
                    </a:p>
                  </a:txBody>
                  <a:tcPr/>
                </a:tc>
              </a:tr>
              <a:tr h="66188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Преимущество</a:t>
                      </a:r>
                      <a:r>
                        <a:rPr lang="ru-RU" sz="2000" baseline="0" dirty="0" smtClean="0"/>
                        <a:t> Ореганум </a:t>
                      </a:r>
                      <a:r>
                        <a:rPr lang="ru-RU" sz="2000" dirty="0" smtClean="0"/>
                        <a:t>(грамм)</a:t>
                      </a:r>
                      <a:endParaRPr lang="en-MY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80</a:t>
                      </a:r>
                      <a:endParaRPr lang="en-MY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252" y="5809397"/>
            <a:ext cx="2011854" cy="10486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90875"/>
            <a:ext cx="3225064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5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744911"/>
              </p:ext>
            </p:extLst>
          </p:nvPr>
        </p:nvGraphicFramePr>
        <p:xfrm>
          <a:off x="178944" y="1468423"/>
          <a:ext cx="8496944" cy="2842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872208"/>
                <a:gridCol w="1872208"/>
                <a:gridCol w="295232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показатель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smtClean="0"/>
                        <a:t> </a:t>
                      </a:r>
                      <a:r>
                        <a:rPr lang="ru-RU" dirty="0" smtClean="0"/>
                        <a:t>Контроль</a:t>
                      </a:r>
                      <a:endParaRPr lang="en-MY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Ореганум</a:t>
                      </a:r>
                      <a:endParaRPr lang="en-MY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Преимущество Ореганум</a:t>
                      </a:r>
                      <a:endParaRPr lang="en-MY" dirty="0" smtClean="0"/>
                    </a:p>
                    <a:p>
                      <a:pPr algn="ctr"/>
                      <a:r>
                        <a:rPr lang="en-MY" baseline="0" dirty="0" smtClean="0"/>
                        <a:t> </a:t>
                      </a:r>
                      <a:endParaRPr lang="en-MY" dirty="0"/>
                    </a:p>
                  </a:txBody>
                  <a:tcPr/>
                </a:tc>
              </a:tr>
              <a:tr h="504991">
                <a:tc>
                  <a:txBody>
                    <a:bodyPr/>
                    <a:lstStyle/>
                    <a:p>
                      <a:r>
                        <a:rPr lang="ru-RU" dirty="0" smtClean="0"/>
                        <a:t>Падёж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MY" baseline="0" dirty="0" smtClean="0"/>
                        <a:t>(</a:t>
                      </a:r>
                      <a:r>
                        <a:rPr lang="ru-RU" baseline="0" dirty="0" smtClean="0"/>
                        <a:t>гол.</a:t>
                      </a:r>
                      <a:r>
                        <a:rPr lang="en-MY" baseline="0" dirty="0" smtClean="0"/>
                        <a:t>)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1100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927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Снижение падежа на </a:t>
                      </a:r>
                      <a:r>
                        <a:rPr lang="ru-RU" baseline="0" smtClean="0"/>
                        <a:t>173 гол.</a:t>
                      </a:r>
                      <a:endParaRPr lang="en-MY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ru-RU" dirty="0" smtClean="0"/>
                        <a:t>Сохранность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MY" dirty="0" smtClean="0"/>
                        <a:t>(%)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96,5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97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Увеличение сохранности 0</a:t>
                      </a:r>
                      <a:r>
                        <a:rPr lang="en-MY" dirty="0" smtClean="0"/>
                        <a:t>.</a:t>
                      </a:r>
                      <a:r>
                        <a:rPr lang="ru-RU" dirty="0" smtClean="0"/>
                        <a:t>5</a:t>
                      </a:r>
                      <a:r>
                        <a:rPr lang="en-MY" dirty="0" smtClean="0"/>
                        <a:t>%</a:t>
                      </a:r>
                      <a:endParaRPr lang="en-MY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Конверсия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baseline="0" dirty="0" smtClean="0"/>
                        <a:t>(</a:t>
                      </a:r>
                      <a:r>
                        <a:rPr lang="ru-RU" baseline="0" dirty="0" smtClean="0"/>
                        <a:t>кг)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/>
                        <a:t>1.</a:t>
                      </a:r>
                      <a:r>
                        <a:rPr lang="ru-RU" dirty="0" smtClean="0"/>
                        <a:t>64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/>
                        <a:t>1.6</a:t>
                      </a:r>
                      <a:r>
                        <a:rPr lang="ru-RU" dirty="0" smtClean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Улучшение конверсии на </a:t>
                      </a:r>
                      <a:r>
                        <a:rPr lang="en-MY" baseline="0" dirty="0" smtClean="0"/>
                        <a:t> 0.</a:t>
                      </a:r>
                      <a:r>
                        <a:rPr lang="ru-RU" baseline="0" dirty="0" smtClean="0"/>
                        <a:t>0</a:t>
                      </a:r>
                      <a:r>
                        <a:rPr lang="en-MY" baseline="0" dirty="0" smtClean="0"/>
                        <a:t>2</a:t>
                      </a:r>
                      <a:r>
                        <a:rPr lang="ru-RU" baseline="0" dirty="0" smtClean="0"/>
                        <a:t> кг</a:t>
                      </a:r>
                      <a:endParaRPr lang="en-MY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189288" y="739425"/>
            <a:ext cx="8229600" cy="56207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/>
              <a:t>Результаты. Подведение итогов и обсуждение</a:t>
            </a:r>
            <a:endParaRPr lang="en-MY" sz="32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6632" y="4481736"/>
            <a:ext cx="8229600" cy="23762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«Ореганум» </a:t>
            </a:r>
            <a:r>
              <a:rPr lang="ru-RU" sz="2400" dirty="0"/>
              <a:t>более эффективен, чем сравниваемый антибиотик «</a:t>
            </a:r>
            <a:r>
              <a:rPr lang="ru-RU" sz="2400" dirty="0" err="1"/>
              <a:t>Пульмокит</a:t>
            </a:r>
            <a:r>
              <a:rPr lang="ru-RU" sz="2400" dirty="0"/>
              <a:t>»</a:t>
            </a:r>
          </a:p>
          <a:p>
            <a:pPr>
              <a:buFontTx/>
              <a:buChar char="-"/>
            </a:pPr>
            <a:r>
              <a:rPr lang="ru-RU" sz="2400" dirty="0"/>
              <a:t>Снижение падежа </a:t>
            </a:r>
          </a:p>
          <a:p>
            <a:pPr>
              <a:buFontTx/>
              <a:buChar char="-"/>
            </a:pPr>
            <a:r>
              <a:rPr lang="ru-RU" sz="2400" dirty="0"/>
              <a:t>Улучшение конверсии</a:t>
            </a:r>
            <a:endParaRPr lang="en-MY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252" y="5809397"/>
            <a:ext cx="2011854" cy="10486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90875"/>
            <a:ext cx="3225064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3606</TotalTime>
  <Words>324</Words>
  <Application>Microsoft Office PowerPoint</Application>
  <PresentationFormat>Экран (4:3)</PresentationFormat>
  <Paragraphs>103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Грань</vt:lpstr>
      <vt:lpstr>Использование Origanum Liquid  в кормах для бройлеров РФ, Калужская обл.</vt:lpstr>
      <vt:lpstr>Презентация PowerPoint</vt:lpstr>
      <vt:lpstr>Результаты</vt:lpstr>
      <vt:lpstr>Результаты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skuan</dc:creator>
  <cp:lastModifiedBy>Оксанка</cp:lastModifiedBy>
  <cp:revision>72</cp:revision>
  <cp:lastPrinted>2017-10-17T12:58:09Z</cp:lastPrinted>
  <dcterms:created xsi:type="dcterms:W3CDTF">2011-08-29T08:17:07Z</dcterms:created>
  <dcterms:modified xsi:type="dcterms:W3CDTF">2017-12-01T12:39:52Z</dcterms:modified>
</cp:coreProperties>
</file>